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65A809-5290-6318-7503-D09E567A26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562C7C3-4A34-3EDF-210F-C07185A53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8F74BB-5443-D758-3D12-75D1F3B06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1F2D-E075-417F-B9CF-DDBC90C0D929}" type="datetimeFigureOut">
              <a:rPr lang="es-CO" smtClean="0"/>
              <a:t>28/02/2024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A33E96-E9C4-9052-116C-2E8234A99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CBAFCFB-3824-8E5C-0A62-ADEFD08A4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02C1-DA3E-48EE-9EC1-AA58CBDEB24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89598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00A84B-BB8C-F938-F475-95A09EC28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1D6C00F-0624-75E2-4BA0-49C6972AB2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7396A9-5E28-1D86-5F78-2C6359080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1F2D-E075-417F-B9CF-DDBC90C0D929}" type="datetimeFigureOut">
              <a:rPr lang="es-CO" smtClean="0"/>
              <a:t>28/02/2024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585423-1FFF-7D7A-56D0-A0A1F647E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5C35F0-78B3-E8A9-A1B4-7FF34BE48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02C1-DA3E-48EE-9EC1-AA58CBDEB24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9781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DFB596F-236E-B08F-72EE-7E35470A97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AB1B3E4-334C-4A81-91B4-FC407E7D50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4813DB-1876-802E-FF40-3EB0AF07C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1F2D-E075-417F-B9CF-DDBC90C0D929}" type="datetimeFigureOut">
              <a:rPr lang="es-CO" smtClean="0"/>
              <a:t>28/02/2024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3C6EF3-8A48-1D7F-0540-34BA6C149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F401C4-623C-842A-0333-BEF999CB4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02C1-DA3E-48EE-9EC1-AA58CBDEB24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16548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1990CD-5CDB-4A27-36BB-EC35E18C9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C5FEEE-EB4A-ACB1-5AEE-544908063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B92CB4-1840-2912-9A22-69001551B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1F2D-E075-417F-B9CF-DDBC90C0D929}" type="datetimeFigureOut">
              <a:rPr lang="es-CO" smtClean="0"/>
              <a:t>28/02/2024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6F5121-3A66-1B6C-3E74-BA992A770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00478D-06C3-CEFE-A1FD-BC50C53FD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02C1-DA3E-48EE-9EC1-AA58CBDEB24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65599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E08845-E8A5-03F3-DC60-5D64052AC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806D4A0-0856-1F2E-7CCC-72F9B88DC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F4FA4E-FA5D-D8B5-E5B3-EAA74E96A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1F2D-E075-417F-B9CF-DDBC90C0D929}" type="datetimeFigureOut">
              <a:rPr lang="es-CO" smtClean="0"/>
              <a:t>28/02/2024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0736CB-0888-8E7E-8F04-9B4D50B28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F5FB88-123A-B18B-B3D4-529FBFA04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02C1-DA3E-48EE-9EC1-AA58CBDEB24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6495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B3416-1C66-42E5-E70D-F89368191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0D75A2-A717-08DB-4013-98F8D1AE9F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1396FF-5D89-044C-196A-6C67095B4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22E5CA-53FB-54EB-28C7-9B4DE753C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1F2D-E075-417F-B9CF-DDBC90C0D929}" type="datetimeFigureOut">
              <a:rPr lang="es-CO" smtClean="0"/>
              <a:t>28/02/2024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60A586-0904-D6DD-426D-7FBE8E5AB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7D0A7C1-25E1-05FF-D9FF-2B4D834A7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02C1-DA3E-48EE-9EC1-AA58CBDEB24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4930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C198F8-B6E6-35D1-A44C-886338083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8A19BE2-B972-C072-2C7C-E1E5C0888E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726447D-8008-BDF2-6FFC-D8EE9F12E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152A4C7-8965-DDEE-760D-52CBC6385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C43CE0D-3AD0-7EB1-B0B0-537BD7794B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9C1AC88-C89A-EA99-91FB-1101DCE59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1F2D-E075-417F-B9CF-DDBC90C0D929}" type="datetimeFigureOut">
              <a:rPr lang="es-CO" smtClean="0"/>
              <a:t>28/02/2024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847B3C8-1547-8661-A6FB-0899285EF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078CA53-6B50-7184-D295-732AB8EDE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02C1-DA3E-48EE-9EC1-AA58CBDEB24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68397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572EB2-468B-1383-134C-77CC9E9FA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9546191-208A-5CBC-5641-84A9B0461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1F2D-E075-417F-B9CF-DDBC90C0D929}" type="datetimeFigureOut">
              <a:rPr lang="es-CO" smtClean="0"/>
              <a:t>28/02/2024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EAB8113-2A5F-C22A-C3AA-4D5C65D0A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8A46A16-3D7D-5D59-0A4E-31F3D030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02C1-DA3E-48EE-9EC1-AA58CBDEB24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26298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DD39D4B-0142-2AB2-A6B0-ACC8AE369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1F2D-E075-417F-B9CF-DDBC90C0D929}" type="datetimeFigureOut">
              <a:rPr lang="es-CO" smtClean="0"/>
              <a:t>28/02/2024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AA81368-4946-AD31-3D6F-DD03784D5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8137F12-7294-E150-E1CB-0FE22B58D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02C1-DA3E-48EE-9EC1-AA58CBDEB24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07449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3265FB-9103-9509-0ED2-28542FAEC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AE7516-8195-0988-4400-D64880568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AF6CF0C-C3F1-AE52-90AD-C4DBCFD7F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C83C515-D7F2-91F0-EBD8-5CF6D075A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1F2D-E075-417F-B9CF-DDBC90C0D929}" type="datetimeFigureOut">
              <a:rPr lang="es-CO" smtClean="0"/>
              <a:t>28/02/2024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D096921-CD0B-7D96-A979-005D4598B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3C0CA99-FD4E-36AC-A1B5-E6909B38E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02C1-DA3E-48EE-9EC1-AA58CBDEB24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5402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28DF96-4251-AD64-E482-26CE64329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E0B3198-BA88-3F89-13CA-07F21865D0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28D96EA-26E7-F398-7C9F-A2FAEA32DE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8BCA0D-1493-519B-B3ED-5E616212D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1F2D-E075-417F-B9CF-DDBC90C0D929}" type="datetimeFigureOut">
              <a:rPr lang="es-CO" smtClean="0"/>
              <a:t>28/02/2024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E816810-E5F1-FA2A-4986-91107432B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6765891-F0F4-6F81-CC64-185A036E1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702C1-DA3E-48EE-9EC1-AA58CBDEB24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11681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3989969-E08F-1553-5520-1297F875E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2DBC352-F972-AB35-8FC9-C891D2CEF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3EA2DB-C9FA-57D7-126B-F613567B2E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E91F2D-E075-417F-B9CF-DDBC90C0D929}" type="datetimeFigureOut">
              <a:rPr lang="es-CO" smtClean="0"/>
              <a:t>28/02/2024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92420E-88FE-ACBA-BDF4-70A7520C24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DAECC1-4A22-5F48-7D6F-790A97D2E0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7702C1-DA3E-48EE-9EC1-AA58CBDEB24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4253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52B077D6-91A5-F6A1-7374-10C0132263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2651049"/>
              </p:ext>
            </p:extLst>
          </p:nvPr>
        </p:nvGraphicFramePr>
        <p:xfrm>
          <a:off x="365101" y="1023457"/>
          <a:ext cx="11461797" cy="5130976"/>
        </p:xfrm>
        <a:graphic>
          <a:graphicData uri="http://schemas.openxmlformats.org/drawingml/2006/table">
            <a:tbl>
              <a:tblPr/>
              <a:tblGrid>
                <a:gridCol w="2331360">
                  <a:extLst>
                    <a:ext uri="{9D8B030D-6E8A-4147-A177-3AD203B41FA5}">
                      <a16:colId xmlns:a16="http://schemas.microsoft.com/office/drawing/2014/main" val="3688992491"/>
                    </a:ext>
                  </a:extLst>
                </a:gridCol>
                <a:gridCol w="2917090">
                  <a:extLst>
                    <a:ext uri="{9D8B030D-6E8A-4147-A177-3AD203B41FA5}">
                      <a16:colId xmlns:a16="http://schemas.microsoft.com/office/drawing/2014/main" val="1066071182"/>
                    </a:ext>
                  </a:extLst>
                </a:gridCol>
                <a:gridCol w="2863452">
                  <a:extLst>
                    <a:ext uri="{9D8B030D-6E8A-4147-A177-3AD203B41FA5}">
                      <a16:colId xmlns:a16="http://schemas.microsoft.com/office/drawing/2014/main" val="596717135"/>
                    </a:ext>
                  </a:extLst>
                </a:gridCol>
                <a:gridCol w="2351743">
                  <a:extLst>
                    <a:ext uri="{9D8B030D-6E8A-4147-A177-3AD203B41FA5}">
                      <a16:colId xmlns:a16="http://schemas.microsoft.com/office/drawing/2014/main" val="621394386"/>
                    </a:ext>
                  </a:extLst>
                </a:gridCol>
                <a:gridCol w="499076">
                  <a:extLst>
                    <a:ext uri="{9D8B030D-6E8A-4147-A177-3AD203B41FA5}">
                      <a16:colId xmlns:a16="http://schemas.microsoft.com/office/drawing/2014/main" val="929432304"/>
                    </a:ext>
                  </a:extLst>
                </a:gridCol>
                <a:gridCol w="499076">
                  <a:extLst>
                    <a:ext uri="{9D8B030D-6E8A-4147-A177-3AD203B41FA5}">
                      <a16:colId xmlns:a16="http://schemas.microsoft.com/office/drawing/2014/main" val="1909715947"/>
                    </a:ext>
                  </a:extLst>
                </a:gridCol>
              </a:tblGrid>
              <a:tr h="545283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Plan Anticorrupción y Atención al Ciudadano 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4028645"/>
                  </a:ext>
                </a:extLst>
              </a:tr>
              <a:tr h="34394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Tercer Componente - Rendición de cuentas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4145739"/>
                  </a:ext>
                </a:extLst>
              </a:tr>
              <a:tr h="24035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Subcomponente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Actividades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Meta Producto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Responsable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Inicio</a:t>
                      </a:r>
                      <a:br>
                        <a:rPr lang="es-CO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CO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dd/mm/aa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Fin </a:t>
                      </a:r>
                      <a:br>
                        <a:rPr lang="es-CO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CO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dd/mm/aa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1081750"/>
                  </a:ext>
                </a:extLst>
              </a:tr>
              <a:tr h="240359">
                <a:tc rowSpan="5"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 Información de calidad y en lenguaje </a:t>
                      </a:r>
                      <a:r>
                        <a:rPr lang="es-E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</a:t>
                      </a:r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/>
                      <a:r>
                        <a:rPr lang="es-E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mprensible</a:t>
                      </a:r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 1 Realizar y divulgar el Informe de Gestión y Sostenibilidad de la Compañía para la vigencia fiscal 2023.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Informe de Gestión y Sostenibilidad presentado y publicado.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Oficina de Estrategia y Desarrollo 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01/02/2024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31/05/2024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5494517"/>
                  </a:ext>
                </a:extLst>
              </a:tr>
              <a:tr h="2403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 Desarrollar dos laboratorios de simplicidad para evaluar la comunicación verbal y/o escrita producida hacia los clientes.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Informe resultado de los dos laboratorios y listado de asistencia.  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Oficina de Estrategia y Desarrollo 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01/03/2024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29/11/2024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8479827"/>
                  </a:ext>
                </a:extLst>
              </a:tr>
              <a:tr h="2403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 Realizar una campaña de divulgación y sensibilización sobre el uso del lenguaje claro.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Una campaña realizada.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Oficina de Estrategia y Desarrollo / Gerencia de Mercadeo y Comunicaciones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01/04/2024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5398165"/>
                  </a:ext>
                </a:extLst>
              </a:tr>
              <a:tr h="2403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1.4 Publicar en los medios de comunicación masiva y digital noticias sobre la gestión de la compañía.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Publicar 15 contenidos.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Gerencia de Mercadeo y Comunicaciones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01/02/2024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1837000"/>
                  </a:ext>
                </a:extLst>
              </a:tr>
              <a:tr h="2403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1.5 Identificar y socializar los temas sobre de la gestión de la compañía para su divulgación en los distintos medios de comunicación interno.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Publicar 20 contenidos.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Oficina de Estrategia y Desarrollo / Gerencia de Mercadeo y Comunicaciones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01/02/2024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8986825"/>
                  </a:ext>
                </a:extLst>
              </a:tr>
              <a:tr h="138580">
                <a:tc rowSpan="4"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Diálogo de doble vía con la ciudadanía y sus organizaciones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2.1 Realizar una Audiencia Pública de Rendición de Cuentas.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Audiencia realizada.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Oficina de Estrategia y Desarrollo 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02/05/2024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159574"/>
                  </a:ext>
                </a:extLst>
              </a:tr>
              <a:tr h="54569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2  Realizar diálogos con Grupos de Interés: Proveedores (Red asistencial),  para   conocer la experiencia del servicio prestado a nuestros clientes, sus expectativas, intereses y así identificar oportunidades de mejora que permitan evolucionar en la  eficiencia  y efectividad en los servicios ofrecidos por la Compañía.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Informe sobre el resultado de los dos (2) Diálogos con Grupos de Interés con los Proveedores de la red asistencial y levantar las actas respectivas.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Gerencia Médica 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01/04/2024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4685328"/>
                  </a:ext>
                </a:extLst>
              </a:tr>
              <a:tr h="85103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3 Realizar dialogos de expereriencia con los Grupos de Interés: Clientes e Intermediarios,  con el fin de escuchar la voz del cliente, conocer su percepción y  su experiencia con el servicio brindado por Positiva, para  generar confianza, brindar  soluciones inmediatas posibles durante el Diálogo; fortaleciendo la relación entre las partes, fomentar cercanía con la regiones en donde se encuentren los clientes e intermediarios, identificar las brechas de servicio que permitan generar acciones de mejora y propender por incrementar su satisfacción logrando su mantenimiento y fidelización.  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Realizar informe con el resultado de los 120 diálogos de experiencia con clientes e intermediarios.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Gerencia de Experiencia del Cliente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01/02/2024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244109"/>
                  </a:ext>
                </a:extLst>
              </a:tr>
              <a:tr h="34213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2.4  Participar en las mesas sectoriales donde se discuten temas  relacionados con la prevención y la promoción de la salud de los trabajadores.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Participar en 9 reuniones de mesas sectoriales.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Vicepresidencia Promoción y Prevención del Riesgo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01/03/2024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7529471"/>
                  </a:ext>
                </a:extLst>
              </a:tr>
              <a:tr h="13858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 Responsabilidad:  Incentivos para motivar la cultura de la rendición y petición de cuentas.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3.1 Actualizar la estrategia de Rendición de Cuentas.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Documento con la Estrategia de Rendición de Cuentas actualizado.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Oficina de Estrategia y Desarrollo 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02/12/2024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31/05/2024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806204"/>
                  </a:ext>
                </a:extLst>
              </a:tr>
              <a:tr h="27921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3.2 Realizar una campaña de sensibilización para interiorizar y fortalecer la cultura de rendición de cuentas en los servidores de la Compañía.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Campaña realizada que contenga los siguiente: a) Conceptos básicos, b) Resultados de la gestión u c) Invitación Audiencia Pública.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Oficina de Estrategia y Desarrollo 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01/03/2024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951609"/>
                  </a:ext>
                </a:extLst>
              </a:tr>
              <a:tr h="382808"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 Responsabilidad: Evaluación y retroalimentación a la gestión institucional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4.1 Evaluar las acciones de la estrategia de rendición de cuentas 2023 con los dueños de cada una de las actividades.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Informe resultado de la evaluación.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Oficina de Estrategia y Desarrollo 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02/12/2024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31/12/2024</a:t>
                      </a:r>
                    </a:p>
                  </a:txBody>
                  <a:tcPr marL="2133" marR="2133" marT="2133" marB="1024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71272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1245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639</Words>
  <Application>Microsoft Office PowerPoint</Application>
  <PresentationFormat>Panorámica</PresentationFormat>
  <Paragraphs>73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Dolly Sanchez Duarte</dc:creator>
  <cp:lastModifiedBy>Dolly Sanchez Duarte</cp:lastModifiedBy>
  <cp:revision>1</cp:revision>
  <dcterms:created xsi:type="dcterms:W3CDTF">2024-02-28T14:13:23Z</dcterms:created>
  <dcterms:modified xsi:type="dcterms:W3CDTF">2024-02-28T14:23:28Z</dcterms:modified>
</cp:coreProperties>
</file>